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90" d="100"/>
          <a:sy n="90" d="100"/>
        </p:scale>
        <p:origin x="-100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Логотипы\kashira_city_coa_n33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1666875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548680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Инвестиционный потенциал городского округа Кашира</a:t>
            </a:r>
          </a:p>
        </p:txBody>
      </p:sp>
    </p:spTree>
    <p:extLst>
      <p:ext uri="{BB962C8B-B14F-4D97-AF65-F5344CB8AC3E}">
        <p14:creationId xmlns:p14="http://schemas.microsoft.com/office/powerpoint/2010/main" val="257577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1521" y="2361945"/>
            <a:ext cx="8712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-2052736" y="5852011"/>
            <a:ext cx="2423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Корыстово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2551"/>
            <a:ext cx="4007583" cy="2203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31110" y="1480716"/>
            <a:ext cx="47053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Газоснабжение - источником </a:t>
            </a:r>
            <a:r>
              <a:rPr lang="ru-RU" dirty="0"/>
              <a:t>технологического присоединения может служить газопровод высокого </a:t>
            </a:r>
            <a:r>
              <a:rPr lang="ru-RU" dirty="0" smtClean="0"/>
              <a:t>давления </a:t>
            </a:r>
            <a:r>
              <a:rPr lang="en-US" dirty="0" smtClean="0"/>
              <a:t>P = 1,2 </a:t>
            </a:r>
            <a:r>
              <a:rPr lang="ru-RU" dirty="0" smtClean="0"/>
              <a:t>Мпа </a:t>
            </a:r>
            <a:r>
              <a:rPr lang="en-US" dirty="0" smtClean="0"/>
              <a:t>D = 219 </a:t>
            </a:r>
            <a:r>
              <a:rPr lang="ru-RU" dirty="0" smtClean="0"/>
              <a:t>мм</a:t>
            </a:r>
            <a:r>
              <a:rPr lang="ru-RU" dirty="0"/>
              <a:t> </a:t>
            </a:r>
            <a:r>
              <a:rPr lang="ru-RU" dirty="0" smtClean="0"/>
              <a:t>д</a:t>
            </a:r>
            <a:r>
              <a:rPr lang="ru-RU" dirty="0" smtClean="0"/>
              <a:t>.  </a:t>
            </a:r>
            <a:r>
              <a:rPr lang="ru-RU" dirty="0" err="1" smtClean="0"/>
              <a:t>Корыстово</a:t>
            </a:r>
            <a:r>
              <a:rPr lang="ru-RU" dirty="0" smtClean="0"/>
              <a:t>, ориентировочное расстояние 0.05 км, относится к газораспределительной сети ГРС Кашира.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1389" y="4007459"/>
            <a:ext cx="9073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Ближайшие точки подключения к системе холодного </a:t>
            </a:r>
            <a:r>
              <a:rPr lang="ru-RU" dirty="0" smtClean="0"/>
              <a:t>водоснабжения и водоотведения:</a:t>
            </a:r>
          </a:p>
          <a:p>
            <a:r>
              <a:rPr lang="ru-RU" dirty="0" smtClean="0"/>
              <a:t>Водоснабжение – Локальное</a:t>
            </a:r>
          </a:p>
          <a:p>
            <a:r>
              <a:rPr lang="ru-RU" dirty="0" smtClean="0"/>
              <a:t>Водоотведение – Локальное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265592"/>
            <a:ext cx="8589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Электроэнергия: Имеется сеть напряжением 10 </a:t>
            </a:r>
            <a:r>
              <a:rPr lang="ru-RU" dirty="0" err="1"/>
              <a:t>кВ</a:t>
            </a:r>
            <a:r>
              <a:rPr lang="ru-RU" dirty="0"/>
              <a:t>, находящиеся на балансе ПАО «МОЭСК</a:t>
            </a:r>
            <a:r>
              <a:rPr lang="ru-RU" dirty="0" smtClean="0"/>
              <a:t>» (ориентировочно 50 м. ф.5 от ПС – 245)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3" y="116632"/>
            <a:ext cx="89289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Земельные участки для целей строительства промышленного предприятия в сфере перерабатывающей промышленности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3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880319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47864" y="1412776"/>
            <a:ext cx="54726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ЗЕМЕЛЬНЫЙ УЧАСТОК 101,0 га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МЕСТОПОЛОЖЕНИЕ ЗЕМЕЛЬНОГО УЧАСТКА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Коки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2880318" cy="165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96" y="5099700"/>
            <a:ext cx="66247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1.Участок расположен на</a:t>
            </a:r>
            <a:r>
              <a:rPr lang="ru-RU" alt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территории городского округа</a:t>
            </a:r>
            <a:r>
              <a:rPr lang="ru-RU" alt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Кашира,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12-м км трассы М-6</a:t>
            </a:r>
            <a:r>
              <a:rPr lang="ru-RU" alt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«Каспий», вблизи д.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Токарево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               </a:t>
            </a:r>
            <a:endParaRPr lang="ru-RU" alt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 Расстояние до трассы М-4</a:t>
            </a:r>
            <a:r>
              <a:rPr lang="ru-RU" alt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«Дон» 10 км.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 Расстояние до крупного ж/д </a:t>
            </a:r>
            <a:r>
              <a:rPr lang="ru-RU" alt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узла, станции «Ожерелье» -</a:t>
            </a:r>
            <a:r>
              <a:rPr lang="ru-RU" alt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км.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 Расстояние до МКАД – 110 км.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 Рельеф на данном участке</a:t>
            </a:r>
            <a:r>
              <a:rPr lang="ru-RU" alt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местности равнинный.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131690"/>
            <a:ext cx="5400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Учтенный, кадастровый номер  50:37:0020404:3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Муниципальная </a:t>
            </a:r>
            <a:r>
              <a:rPr lang="ru-RU" sz="1600" dirty="0"/>
              <a:t>собственность №</a:t>
            </a:r>
            <a:r>
              <a:rPr lang="ru-RU" sz="1600" dirty="0" smtClean="0"/>
              <a:t>50-50/001-50/037/008/2015-4715/1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Категория – земли промышленности, энергетики и т.д.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Разрешенное использование – для размещения </a:t>
            </a:r>
            <a:r>
              <a:rPr lang="ru-RU" sz="1600" dirty="0" smtClean="0"/>
              <a:t>коммунальных, складских </a:t>
            </a:r>
            <a:r>
              <a:rPr lang="ru-RU" sz="1600" dirty="0"/>
              <a:t>объектов (складов</a:t>
            </a:r>
            <a:r>
              <a:rPr lang="ru-RU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Под размещение крупного логистического комплекса или ряда </a:t>
            </a:r>
            <a:r>
              <a:rPr lang="ru-RU" sz="1600" dirty="0" smtClean="0"/>
              <a:t>предприятий</a:t>
            </a:r>
            <a:r>
              <a:rPr lang="ru-RU" sz="1600" dirty="0"/>
              <a:t>, осуществляющих складскую деятельность.</a:t>
            </a:r>
          </a:p>
          <a:p>
            <a:endParaRPr lang="ru-RU" sz="1200" dirty="0"/>
          </a:p>
          <a:p>
            <a:r>
              <a:rPr lang="ru-RU" sz="1200" dirty="0"/>
              <a:t> </a:t>
            </a:r>
          </a:p>
          <a:p>
            <a:endParaRPr lang="ru-RU" sz="1200" dirty="0"/>
          </a:p>
          <a:p>
            <a:endParaRPr lang="ru-RU" dirty="0"/>
          </a:p>
        </p:txBody>
      </p:sp>
      <p:pic>
        <p:nvPicPr>
          <p:cNvPr id="4107" name="Picture 11" descr="Кокино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06" y="5013176"/>
            <a:ext cx="2682190" cy="17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249689"/>
            <a:ext cx="89289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Земельный участок для целей строительства логистического комплекса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8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683604" cy="2558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8092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    Земельный </a:t>
            </a:r>
            <a:r>
              <a:rPr lang="ru-RU" sz="2400" b="1" dirty="0"/>
              <a:t>участок для целей строительства </a:t>
            </a:r>
            <a:r>
              <a:rPr lang="ru-RU" sz="2400" b="1" dirty="0" smtClean="0"/>
              <a:t>  логистического </a:t>
            </a:r>
            <a:r>
              <a:rPr lang="ru-RU" sz="2400" b="1" dirty="0" smtClean="0"/>
              <a:t>комплекса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Газоснабжение - источником </a:t>
            </a:r>
            <a:r>
              <a:rPr lang="ru-RU" dirty="0"/>
              <a:t>технологического присоединения может служить газопровод высокого </a:t>
            </a:r>
            <a:r>
              <a:rPr lang="ru-RU" dirty="0" smtClean="0"/>
              <a:t>давления </a:t>
            </a:r>
            <a:r>
              <a:rPr lang="en-US" dirty="0" smtClean="0"/>
              <a:t>P=1</a:t>
            </a:r>
            <a:r>
              <a:rPr lang="ru-RU" dirty="0" smtClean="0"/>
              <a:t>,2 Мпа </a:t>
            </a:r>
            <a:r>
              <a:rPr lang="en-US" dirty="0" smtClean="0"/>
              <a:t>D=219</a:t>
            </a:r>
            <a:r>
              <a:rPr lang="ru-RU" dirty="0" smtClean="0"/>
              <a:t>мм д</a:t>
            </a:r>
            <a:r>
              <a:rPr lang="ru-RU" dirty="0" smtClean="0"/>
              <a:t>. Никулино Каширского района, ориентировочное расстояние 0.05км, относится к газораспределительной сети ГРС Кашира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580" y="4214123"/>
            <a:ext cx="8174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Ближайшие точки подключения к системе холодного водоснабжения и водоотведения:</a:t>
            </a:r>
          </a:p>
          <a:p>
            <a:r>
              <a:rPr lang="ru-RU" dirty="0"/>
              <a:t>Водоснабжение – Локальное</a:t>
            </a:r>
          </a:p>
          <a:p>
            <a:r>
              <a:rPr lang="ru-RU" dirty="0"/>
              <a:t>Водоотведение – Локальное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7" y="5412809"/>
            <a:ext cx="8076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Электроэнергия: Имеется сеть напряжением 10 </a:t>
            </a:r>
            <a:r>
              <a:rPr lang="ru-RU" dirty="0" err="1"/>
              <a:t>кВ</a:t>
            </a:r>
            <a:r>
              <a:rPr lang="ru-RU" dirty="0"/>
              <a:t>, находящиеся на балансе ПАО «МОЭСК</a:t>
            </a:r>
            <a:r>
              <a:rPr lang="ru-RU" dirty="0" smtClean="0"/>
              <a:t>» (ориентировочно 200 м. ф.4 от РП-11)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49689"/>
            <a:ext cx="89289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Земельный участок для целей строительства логистического комплекса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8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19872" y="1340768"/>
            <a:ext cx="5724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ЗЕМЕЛЬНЫЙ УЧАСТОК 6,3 га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МЕСТОПОЛОЖЕНИЕ  ЗЕМЕЛЬНОГО УЧАСТКА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1387360981_aur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1452"/>
            <a:ext cx="2916923" cy="181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Колто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5"/>
            <a:ext cx="2916923" cy="187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31840" y="1844824"/>
            <a:ext cx="55446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Учтенный</a:t>
            </a:r>
            <a:r>
              <a:rPr lang="ru-RU" sz="1600" dirty="0"/>
              <a:t>, кадастровый номер  </a:t>
            </a:r>
            <a:r>
              <a:rPr lang="ru-RU" sz="1600" b="1" dirty="0"/>
              <a:t>50:37:0020204:15</a:t>
            </a:r>
            <a:r>
              <a:rPr lang="ru-RU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Муниципальная </a:t>
            </a:r>
            <a:r>
              <a:rPr lang="ru-RU" sz="1600" dirty="0"/>
              <a:t>собственность №50-50/001-50/037/008/2015-4232/1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Категория </a:t>
            </a:r>
            <a:r>
              <a:rPr lang="ru-RU" sz="1600" dirty="0"/>
              <a:t>– земли промышленности, энергетики и т.д.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Разрешенное </a:t>
            </a:r>
            <a:r>
              <a:rPr lang="ru-RU" sz="1600" dirty="0"/>
              <a:t>использование – для размещения объектов </a:t>
            </a:r>
            <a:r>
              <a:rPr lang="ru-RU" sz="1600" dirty="0" smtClean="0"/>
              <a:t>торговли (торговые </a:t>
            </a:r>
            <a:r>
              <a:rPr lang="ru-RU" sz="1600" dirty="0"/>
              <a:t>центры</a:t>
            </a:r>
            <a:r>
              <a:rPr lang="ru-RU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Под строительство крупного торгового центра.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Автомобильный </a:t>
            </a:r>
            <a:r>
              <a:rPr lang="ru-RU" sz="1600" dirty="0"/>
              <a:t>трафик на данном участке М-4 «Дон» составляет:</a:t>
            </a:r>
          </a:p>
          <a:p>
            <a:r>
              <a:rPr lang="ru-RU" sz="1600" dirty="0" smtClean="0"/>
              <a:t>     - </a:t>
            </a:r>
            <a:r>
              <a:rPr lang="ru-RU" sz="1600" dirty="0"/>
              <a:t>в летний период 100-120 </a:t>
            </a:r>
            <a:r>
              <a:rPr lang="ru-RU" sz="1600" dirty="0" err="1"/>
              <a:t>тыс.автомобилей</a:t>
            </a:r>
            <a:r>
              <a:rPr lang="ru-RU" sz="1600" dirty="0"/>
              <a:t> в сутки</a:t>
            </a:r>
          </a:p>
          <a:p>
            <a:r>
              <a:rPr lang="ru-RU" sz="1600" dirty="0" smtClean="0"/>
              <a:t>     - </a:t>
            </a:r>
            <a:r>
              <a:rPr lang="ru-RU" sz="1600" dirty="0"/>
              <a:t>в зимний период 50-60 </a:t>
            </a:r>
            <a:r>
              <a:rPr lang="ru-RU" sz="1600" dirty="0" err="1"/>
              <a:t>тыс.автомобилей</a:t>
            </a:r>
            <a:r>
              <a:rPr lang="ru-RU" sz="1600" dirty="0"/>
              <a:t> в сутки.</a:t>
            </a:r>
          </a:p>
          <a:p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5142091"/>
            <a:ext cx="85010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</a:t>
            </a:r>
            <a:r>
              <a:rPr lang="ru-RU" dirty="0" smtClean="0"/>
              <a:t>Участок </a:t>
            </a:r>
            <a:r>
              <a:rPr lang="ru-RU" dirty="0"/>
              <a:t>расположен </a:t>
            </a:r>
            <a:r>
              <a:rPr lang="ru-RU" dirty="0" smtClean="0"/>
              <a:t>на территории </a:t>
            </a:r>
            <a:r>
              <a:rPr lang="ru-RU" dirty="0"/>
              <a:t>городского </a:t>
            </a:r>
            <a:r>
              <a:rPr lang="ru-RU" dirty="0" smtClean="0"/>
              <a:t>округа Кашира</a:t>
            </a:r>
            <a:r>
              <a:rPr lang="ru-RU" dirty="0"/>
              <a:t>, на пересечении трассы </a:t>
            </a:r>
            <a:r>
              <a:rPr lang="ru-RU" dirty="0" smtClean="0"/>
              <a:t>М-4 </a:t>
            </a:r>
            <a:r>
              <a:rPr lang="ru-RU" dirty="0"/>
              <a:t>«Дон» и автодороги  </a:t>
            </a:r>
            <a:r>
              <a:rPr lang="ru-RU" dirty="0" smtClean="0"/>
              <a:t>Кашира-Ненашево</a:t>
            </a:r>
            <a:r>
              <a:rPr lang="ru-RU" dirty="0"/>
              <a:t>, вблизи д. </a:t>
            </a:r>
            <a:r>
              <a:rPr lang="ru-RU" dirty="0" err="1"/>
              <a:t>Колтово</a:t>
            </a:r>
            <a:r>
              <a:rPr lang="ru-RU" dirty="0"/>
              <a:t>.</a:t>
            </a:r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Расстояние </a:t>
            </a:r>
            <a:r>
              <a:rPr lang="ru-RU" dirty="0"/>
              <a:t>до трассы </a:t>
            </a:r>
            <a:r>
              <a:rPr lang="ru-RU" dirty="0" smtClean="0"/>
              <a:t>М-4 «Дон</a:t>
            </a:r>
            <a:r>
              <a:rPr lang="ru-RU" dirty="0"/>
              <a:t>» 200 м.</a:t>
            </a:r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smtClean="0"/>
              <a:t>Расстояние </a:t>
            </a:r>
            <a:r>
              <a:rPr lang="ru-RU" dirty="0"/>
              <a:t>до МКАД – 93 км.</a:t>
            </a:r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Рельеф </a:t>
            </a:r>
            <a:r>
              <a:rPr lang="ru-RU" dirty="0"/>
              <a:t>равнинный с уклоном.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8955" y="116632"/>
            <a:ext cx="89289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Земельный участок для целей строительства торгового центра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1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66346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/>
              <a:t>Земельный участок для целей строительства торгового центра</a:t>
            </a:r>
            <a:endParaRPr lang="ru-RU" sz="2400" dirty="0"/>
          </a:p>
        </p:txBody>
      </p:sp>
      <p:pic>
        <p:nvPicPr>
          <p:cNvPr id="7170" name="Picture 2" descr="Колтово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014517" cy="215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14127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Газоснабжение - источником </a:t>
            </a:r>
            <a:r>
              <a:rPr lang="ru-RU" dirty="0"/>
              <a:t>технологического присоединения может служить газопровод высокого давления </a:t>
            </a:r>
            <a:r>
              <a:rPr lang="en-US" dirty="0"/>
              <a:t>P=1</a:t>
            </a:r>
            <a:r>
              <a:rPr lang="ru-RU" dirty="0"/>
              <a:t>,2 Мпа </a:t>
            </a:r>
            <a:r>
              <a:rPr lang="en-US" dirty="0"/>
              <a:t>D=219</a:t>
            </a:r>
            <a:r>
              <a:rPr lang="ru-RU" dirty="0"/>
              <a:t>мм</a:t>
            </a:r>
            <a:r>
              <a:rPr lang="ru-RU" dirty="0" smtClean="0"/>
              <a:t>, </a:t>
            </a:r>
            <a:r>
              <a:rPr lang="ru-RU" dirty="0"/>
              <a:t>д. </a:t>
            </a:r>
            <a:r>
              <a:rPr lang="ru-RU" dirty="0" err="1" smtClean="0"/>
              <a:t>Тарасково</a:t>
            </a:r>
            <a:r>
              <a:rPr lang="ru-RU" dirty="0" smtClean="0"/>
              <a:t>, </a:t>
            </a:r>
            <a:r>
              <a:rPr lang="ru-RU" dirty="0"/>
              <a:t>ориентировочное расстояние </a:t>
            </a:r>
            <a:r>
              <a:rPr lang="ru-RU" dirty="0" smtClean="0"/>
              <a:t>0.15км</a:t>
            </a:r>
            <a:r>
              <a:rPr lang="ru-RU" dirty="0"/>
              <a:t>, относится к газораспределительной сети ГРС Кашира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861048"/>
            <a:ext cx="81740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Ближайшие точки подключения к системе холодного водоснабжения и водоотведения:</a:t>
            </a:r>
          </a:p>
          <a:p>
            <a:r>
              <a:rPr lang="ru-RU" dirty="0"/>
              <a:t>Водоснабжение – Локальное</a:t>
            </a:r>
          </a:p>
          <a:p>
            <a:r>
              <a:rPr lang="ru-RU" dirty="0"/>
              <a:t>Водоотведение – </a:t>
            </a:r>
            <a:r>
              <a:rPr lang="ru-RU" dirty="0" smtClean="0"/>
              <a:t>Локальное</a:t>
            </a:r>
          </a:p>
          <a:p>
            <a:r>
              <a:rPr lang="ru-RU" dirty="0" smtClean="0"/>
              <a:t>Электроэнергия</a:t>
            </a:r>
            <a:r>
              <a:rPr lang="ru-RU" dirty="0"/>
              <a:t>: </a:t>
            </a:r>
            <a:r>
              <a:rPr lang="ru-RU" dirty="0" smtClean="0"/>
              <a:t>Имеется сеть напряжением 10 </a:t>
            </a:r>
            <a:r>
              <a:rPr lang="ru-RU" dirty="0" err="1" smtClean="0"/>
              <a:t>кВ</a:t>
            </a:r>
            <a:r>
              <a:rPr lang="ru-RU" dirty="0" smtClean="0"/>
              <a:t>, находящиеся на балансе ПАО «МОЭСК» (ориентировочно 80 м. ф.13 от ПС-572)</a:t>
            </a:r>
            <a:endParaRPr lang="ru-RU" dirty="0"/>
          </a:p>
          <a:p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8955" y="116632"/>
            <a:ext cx="89289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Земельный участок для целей строительства торгового центра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4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49" y="191674"/>
            <a:ext cx="8732103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948" y="1045242"/>
            <a:ext cx="2817368" cy="532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2067" y="1045240"/>
            <a:ext cx="5595984" cy="5552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8" y="3933056"/>
            <a:ext cx="2817368" cy="2195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6" y="1196752"/>
            <a:ext cx="2817368" cy="2399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42067" y="1046900"/>
            <a:ext cx="5595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Городской округ Кашира.</a:t>
            </a:r>
          </a:p>
          <a:p>
            <a:pPr algn="just"/>
            <a:r>
              <a:rPr lang="ru-RU" sz="1400" dirty="0" smtClean="0"/>
              <a:t>Округ </a:t>
            </a:r>
            <a:r>
              <a:rPr lang="ru-RU" sz="1400" dirty="0"/>
              <a:t>находится на правобережье реки Оки в пределах горста, поднятого на </a:t>
            </a:r>
            <a:r>
              <a:rPr lang="ru-RU" sz="1400" dirty="0" smtClean="0"/>
              <a:t>50 м. </a:t>
            </a:r>
            <a:r>
              <a:rPr lang="ru-RU" sz="1400" dirty="0"/>
              <a:t>выше ее левого берега. В силу этого территория </a:t>
            </a:r>
            <a:r>
              <a:rPr lang="ru-RU" sz="1400" dirty="0" smtClean="0"/>
              <a:t>округа </a:t>
            </a:r>
            <a:r>
              <a:rPr lang="ru-RU" sz="1400" dirty="0"/>
              <a:t>представляет собой сильно расчлененную равнину с  типичным овражно-балочным рельефом, с самым глубоким (для Московской области) относительным эрозионным </a:t>
            </a:r>
            <a:r>
              <a:rPr lang="ru-RU" sz="1400" dirty="0" smtClean="0"/>
              <a:t>врезом (</a:t>
            </a:r>
            <a:r>
              <a:rPr lang="ru-RU" sz="1400" dirty="0"/>
              <a:t>125-150м). Лесостепной характер растительности в сочетании с изрезанностью рельефа создает уникальный ландшафт долины реки Оки и ее правых притоков. Здесь органично сочетаются участки с городской инфраструктурой и участки рекреационного характера, обращенные к реке, где пространственно-совмещены лесные массивы, крутые террасовые склоны, пригодные для формирования горнолыжных трасс, пойменные равнинные участки и акватория реки.</a:t>
            </a:r>
            <a:endParaRPr lang="ru-RU" sz="1400" dirty="0" smtClean="0"/>
          </a:p>
          <a:p>
            <a:pPr algn="just"/>
            <a:r>
              <a:rPr lang="ru-RU" sz="1400" dirty="0" smtClean="0"/>
              <a:t>Округ </a:t>
            </a:r>
            <a:r>
              <a:rPr lang="ru-RU" sz="1400" dirty="0"/>
              <a:t>расположен </a:t>
            </a:r>
            <a:r>
              <a:rPr lang="ru-RU" sz="1400" dirty="0" smtClean="0"/>
              <a:t>в 100 км. </a:t>
            </a:r>
            <a:r>
              <a:rPr lang="ru-RU" sz="1400" dirty="0"/>
              <a:t>южнее г. Москвы, на границе с Тульской областью, </a:t>
            </a:r>
            <a:r>
              <a:rPr lang="ru-RU" sz="1400" dirty="0" smtClean="0"/>
              <a:t>граничит с Озерским, Зарайским, Серебряно-Прудским, Ступинским районами Московской области. В радиусе 20 км. проживает 200 тыс. человек потенциальных потребителей продукции.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412062" y="5553926"/>
            <a:ext cx="1015922" cy="4872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17" tIns="40159" rIns="80317" bIns="40159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02562" y="5428736"/>
            <a:ext cx="1201489" cy="41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17" tIns="40159" rIns="80317" bIns="40159"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 b="1" u="sng" dirty="0">
                <a:latin typeface="Myriad Pro" pitchFamily="34" charset="0"/>
              </a:rPr>
              <a:t> </a:t>
            </a:r>
            <a:r>
              <a:rPr lang="ru-RU" altLang="ru-RU" sz="1100" b="1" u="sng" dirty="0" smtClean="0">
                <a:latin typeface="Myriad Pro" pitchFamily="34" charset="0"/>
              </a:rPr>
              <a:t>100  </a:t>
            </a:r>
            <a:r>
              <a:rPr lang="ru-RU" altLang="ru-RU" sz="1100" b="1" u="sng" dirty="0">
                <a:latin typeface="Myriad Pro" pitchFamily="34" charset="0"/>
              </a:rPr>
              <a:t>км до МКАД</a:t>
            </a:r>
            <a:endParaRPr lang="ru-RU" altLang="ru-RU" sz="1100" b="1" dirty="0">
              <a:latin typeface="Myriad Pro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4411149" y="5794263"/>
            <a:ext cx="878035" cy="1"/>
          </a:xfrm>
          <a:prstGeom prst="straightConnector1">
            <a:avLst/>
          </a:prstGeom>
          <a:ln w="25400" cap="sq">
            <a:solidFill>
              <a:schemeClr val="accent1">
                <a:lumMod val="50000"/>
              </a:schemeClr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408634" y="5576672"/>
            <a:ext cx="1226632" cy="435180"/>
          </a:xfrm>
          <a:prstGeom prst="ellipse">
            <a:avLst/>
          </a:prstGeom>
          <a:solidFill>
            <a:srgbClr val="61AACF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17" tIns="40159" rIns="80317" bIns="40159"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округ Кашира</a:t>
            </a:r>
            <a:endParaRPr lang="ru-RU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740352" y="5310311"/>
            <a:ext cx="1140624" cy="4872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17" tIns="40159" rIns="80317" bIns="40159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Тула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779523" y="5999090"/>
            <a:ext cx="968941" cy="4872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17" tIns="40159" rIns="80317" bIns="40159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Рязань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635266" y="5524123"/>
            <a:ext cx="1073934" cy="368804"/>
          </a:xfrm>
          <a:prstGeom prst="straightConnector1">
            <a:avLst/>
          </a:prstGeom>
          <a:ln w="25400" cap="sq">
            <a:solidFill>
              <a:schemeClr val="accent1">
                <a:lumMod val="50000"/>
              </a:schemeClr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611826" y="5892928"/>
            <a:ext cx="1120816" cy="349777"/>
          </a:xfrm>
          <a:prstGeom prst="straightConnector1">
            <a:avLst/>
          </a:prstGeom>
          <a:ln w="25400" cap="sq">
            <a:solidFill>
              <a:schemeClr val="accent1">
                <a:lumMod val="50000"/>
              </a:schemeClr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596861" y="5324994"/>
            <a:ext cx="1112339" cy="2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17" tIns="40159" rIns="80317" bIns="40159"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 b="1" u="sng" dirty="0">
                <a:latin typeface="Myriad Pro" pitchFamily="34" charset="0"/>
              </a:rPr>
              <a:t> </a:t>
            </a:r>
            <a:r>
              <a:rPr lang="ru-RU" altLang="ru-RU" sz="1100" b="1" u="sng" dirty="0" smtClean="0">
                <a:latin typeface="Myriad Pro" pitchFamily="34" charset="0"/>
              </a:rPr>
              <a:t>100  </a:t>
            </a:r>
            <a:r>
              <a:rPr lang="ru-RU" altLang="ru-RU" sz="1100" b="1" u="sng" dirty="0">
                <a:latin typeface="Myriad Pro" pitchFamily="34" charset="0"/>
              </a:rPr>
              <a:t>км </a:t>
            </a:r>
            <a:endParaRPr lang="ru-RU" altLang="ru-RU" sz="1100" b="1" dirty="0">
              <a:latin typeface="Myriad Pro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507711" y="6117514"/>
            <a:ext cx="1201489" cy="25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17" tIns="40159" rIns="80317" bIns="40159">
            <a:spAutoFit/>
          </a:bodyPr>
          <a:lstStyle>
            <a:lvl1pPr algn="l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 b="1" u="sng" dirty="0">
                <a:latin typeface="Myriad Pro" pitchFamily="34" charset="0"/>
              </a:rPr>
              <a:t> </a:t>
            </a:r>
            <a:r>
              <a:rPr lang="ru-RU" altLang="ru-RU" sz="1100" b="1" u="sng" dirty="0" smtClean="0">
                <a:latin typeface="Myriad Pro" pitchFamily="34" charset="0"/>
              </a:rPr>
              <a:t>120  </a:t>
            </a:r>
            <a:r>
              <a:rPr lang="ru-RU" altLang="ru-RU" sz="1100" b="1" u="sng" dirty="0">
                <a:latin typeface="Myriad Pro" pitchFamily="34" charset="0"/>
              </a:rPr>
              <a:t>км </a:t>
            </a:r>
            <a:endParaRPr lang="ru-RU" altLang="ru-RU" sz="11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948" y="1196751"/>
            <a:ext cx="3706106" cy="2880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городского округа Кашира 64,4 тыс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•Административный центр —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Кашира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69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Трудоспособное население –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экономике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занято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Вследствие маятниковой миграции имеется кадровый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квалифицированной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рабочей силы порядка 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5_тыс.чел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948" y="4221088"/>
            <a:ext cx="3706106" cy="2359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(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•строительство 39</a:t>
            </a: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•сельское хозяйство 27</a:t>
            </a: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•торговля 28</a:t>
            </a: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•образование 22</a:t>
            </a:r>
          </a:p>
          <a:p>
            <a:pPr marL="174625" algn="just" defTabSz="98742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•здравоохранение 25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87266" y="2204864"/>
            <a:ext cx="4850786" cy="18680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Кадастровая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земельных участков для размещения 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 деятельности – от 12 до 20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.за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домов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ИЖС: от 600 – до 1400 руб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дачных и садоводческих объединений: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400– до1000 руб. за кв.м.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объектов торговли: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1100– до 1800 руб. за кв.м.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промышленности: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121– до 283 руб. за кв.м.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87266" y="1196753"/>
            <a:ext cx="4850786" cy="8640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ископаемые:       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глина</a:t>
            </a:r>
          </a:p>
          <a:p>
            <a:pPr marL="2424113" lvl="5" algn="just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песок</a:t>
            </a:r>
          </a:p>
          <a:p>
            <a:pPr marL="2424113" lvl="5" algn="just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речной гравий</a:t>
            </a:r>
          </a:p>
          <a:p>
            <a:pPr marL="2424113" lvl="5" algn="just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бутовый камень и щебень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949" y="191674"/>
            <a:ext cx="8732103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Демография и ресурсы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87266" y="4221088"/>
            <a:ext cx="4837019" cy="2359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Электроэнергии: 4,54 руб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1 Квт*час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Газоснабжения: 5800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за 1000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Водоснабжения: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12,07 до 77,17 руб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1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без НДС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Водоотведения: от 12,21– до 95,08 руб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1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без НДС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Теплоснабжения: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1500– до 2300 руб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без НДС </a:t>
            </a:r>
          </a:p>
        </p:txBody>
      </p:sp>
      <p:pic>
        <p:nvPicPr>
          <p:cNvPr id="1026" name="Picture 2" descr="C:\Users\user\Desktop\post-163807-0-77051800-1385437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63" y="1454297"/>
            <a:ext cx="684869" cy="53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54297"/>
            <a:ext cx="713182" cy="53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3830604-Сухие-трещины-земли-фон,-глина-пустыни-тексту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16" y="1454297"/>
            <a:ext cx="641284" cy="529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3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949" y="191674"/>
            <a:ext cx="8732103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Транспортное сообщение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 со стрелками влево/вправо 5"/>
          <p:cNvSpPr/>
          <p:nvPr/>
        </p:nvSpPr>
        <p:spPr>
          <a:xfrm>
            <a:off x="5768039" y="1079994"/>
            <a:ext cx="2686861" cy="657517"/>
          </a:xfrm>
          <a:prstGeom prst="leftRightArrowCallou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17" tIns="40159" rIns="80317" bIns="40159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Трасса М-4 «Дон» </a:t>
            </a:r>
            <a:r>
              <a:rPr lang="ru-RU" sz="1100" u="sng" dirty="0">
                <a:solidFill>
                  <a:schemeClr val="tx1"/>
                </a:solidFill>
              </a:rPr>
              <a:t>протяженность </a:t>
            </a:r>
            <a:r>
              <a:rPr lang="ru-RU" sz="1100" u="sng" dirty="0" smtClean="0">
                <a:solidFill>
                  <a:schemeClr val="tx1"/>
                </a:solidFill>
              </a:rPr>
              <a:t>20 км</a:t>
            </a:r>
            <a:r>
              <a:rPr lang="ru-RU" sz="1100" dirty="0" smtClean="0">
                <a:solidFill>
                  <a:schemeClr val="tx1"/>
                </a:solidFill>
              </a:rPr>
              <a:t>     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ами влево/вправо 6"/>
          <p:cNvSpPr/>
          <p:nvPr/>
        </p:nvSpPr>
        <p:spPr>
          <a:xfrm>
            <a:off x="5817269" y="5229200"/>
            <a:ext cx="2637632" cy="792088"/>
          </a:xfrm>
          <a:prstGeom prst="leftRightArrowCallou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17" tIns="40159" rIns="80317" bIns="40159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Московская </a:t>
            </a:r>
            <a:r>
              <a:rPr lang="ru-RU" sz="1100" dirty="0" smtClean="0">
                <a:solidFill>
                  <a:schemeClr val="tx1"/>
                </a:solidFill>
              </a:rPr>
              <a:t>ж/д </a:t>
            </a:r>
            <a:r>
              <a:rPr lang="ru-RU" sz="1100" u="sng" dirty="0" smtClean="0">
                <a:solidFill>
                  <a:schemeClr val="tx1"/>
                </a:solidFill>
              </a:rPr>
              <a:t>протяженность 33 км</a:t>
            </a:r>
            <a:endParaRPr lang="ru-RU" sz="1100" u="sng" dirty="0">
              <a:solidFill>
                <a:schemeClr val="tx1"/>
              </a:solidFill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5768039" y="2095024"/>
            <a:ext cx="2686862" cy="662277"/>
          </a:xfrm>
          <a:prstGeom prst="leftRightArrowCallou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17" tIns="40159" rIns="80317" bIns="40159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Трасса М-6 «Каспий»</a:t>
            </a:r>
            <a:endParaRPr lang="ru-RU" sz="1100" dirty="0">
              <a:solidFill>
                <a:schemeClr val="tx1"/>
              </a:solidFill>
            </a:endParaRPr>
          </a:p>
          <a:p>
            <a:pPr algn="ctr"/>
            <a:r>
              <a:rPr lang="ru-RU" sz="1100" u="sng" dirty="0">
                <a:solidFill>
                  <a:schemeClr val="tx1"/>
                </a:solidFill>
              </a:rPr>
              <a:t>протяженность </a:t>
            </a:r>
            <a:r>
              <a:rPr lang="ru-RU" sz="1100" u="sng" dirty="0" smtClean="0">
                <a:solidFill>
                  <a:schemeClr val="tx1"/>
                </a:solidFill>
              </a:rPr>
              <a:t>21,1 км 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2" t="11295" r="2121" b="6612"/>
          <a:stretch/>
        </p:blipFill>
        <p:spPr bwMode="auto">
          <a:xfrm>
            <a:off x="547266" y="1412776"/>
            <a:ext cx="5100034" cy="4395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Выноска со стрелками влево/вправо 10"/>
          <p:cNvSpPr/>
          <p:nvPr/>
        </p:nvSpPr>
        <p:spPr>
          <a:xfrm>
            <a:off x="5768038" y="3049184"/>
            <a:ext cx="2686862" cy="809203"/>
          </a:xfrm>
          <a:prstGeom prst="leftRightArrowCallou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17" tIns="40159" rIns="80317" bIns="40159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Р115               </a:t>
            </a:r>
            <a:r>
              <a:rPr lang="ru-RU" sz="1100" u="sng" dirty="0">
                <a:solidFill>
                  <a:schemeClr val="tx1"/>
                </a:solidFill>
              </a:rPr>
              <a:t>протяженность </a:t>
            </a:r>
            <a:r>
              <a:rPr lang="ru-RU" sz="1100" u="sng" dirty="0" smtClean="0">
                <a:solidFill>
                  <a:schemeClr val="tx1"/>
                </a:solidFill>
              </a:rPr>
              <a:t>30,9 км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Выноска со стрелками влево/вправо 11"/>
          <p:cNvSpPr/>
          <p:nvPr/>
        </p:nvSpPr>
        <p:spPr>
          <a:xfrm>
            <a:off x="5792654" y="4104445"/>
            <a:ext cx="2686862" cy="809203"/>
          </a:xfrm>
          <a:prstGeom prst="leftRightArrowCallou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17" tIns="40159" rIns="80317" bIns="40159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Р114            </a:t>
            </a:r>
            <a:r>
              <a:rPr lang="ru-RU" sz="1100" u="sng" dirty="0" smtClean="0">
                <a:solidFill>
                  <a:schemeClr val="tx1"/>
                </a:solidFill>
              </a:rPr>
              <a:t>протяженность 30 </a:t>
            </a:r>
            <a:r>
              <a:rPr lang="ru-RU" sz="1100" u="sng" dirty="0">
                <a:solidFill>
                  <a:schemeClr val="tx1"/>
                </a:solidFill>
              </a:rPr>
              <a:t>км 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49" y="191674"/>
            <a:ext cx="8732103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и квалифицированные кадры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949" y="1231007"/>
            <a:ext cx="873210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До 2012 года в Кашире работали 3 филиала крупных ВУЗов. Филиал Московского открытого университета (бывший Всесоюзный заочный политехнический институт) выпускал специалистов в области энергетики, автодорожного транспорта. Филиал Российского государственного гуманитарного университета выпускал специалистов в области управления предприятиями жилищно-коммунальной сферы. В настоящее время специалистов с высшим образованием готовит филиал Московского государственного университета приборостроения и  автоматики. Университет выпускает специалистов в области  прикладной информатики, автоматизации технологических процессов и производств и экономики.</a:t>
            </a:r>
          </a:p>
          <a:p>
            <a:pPr algn="just"/>
            <a:r>
              <a:rPr lang="ru-RU" dirty="0"/>
              <a:t>Специалистов среднего звена для производства готовит </a:t>
            </a:r>
            <a:r>
              <a:rPr lang="ru-RU" dirty="0" err="1"/>
              <a:t>Ожерельевский</a:t>
            </a:r>
            <a:r>
              <a:rPr lang="ru-RU" dirty="0"/>
              <a:t> железнодорожный колледж, а рабочим специальностям молодежь обучается в двух профессиональных училищах в г. Кашира и г. Ожерелье. В настоящее время доминируют специальности, ориентированные на металлообработку и железнодорожный транспорт. Но училища имеют производственную базу, где можно готовить специалистов и иных рабочих профессий. Схема организации подготовки специалистов по прямым договорам отрабатывается  на базе СПТУ 14 (г. Ожерелье) и «Вагоноремонтного завода «</a:t>
            </a:r>
            <a:r>
              <a:rPr lang="ru-RU" dirty="0" err="1"/>
              <a:t>Новотранс</a:t>
            </a:r>
            <a:r>
              <a:rPr lang="ru-RU" dirty="0"/>
              <a:t>».</a:t>
            </a:r>
          </a:p>
        </p:txBody>
      </p:sp>
      <p:pic>
        <p:nvPicPr>
          <p:cNvPr id="5" name="Picture 2" descr="C:\Users\user\Desktop\Логотипы\kashira_city_coa_n33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28" y="133104"/>
            <a:ext cx="683568" cy="8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48" y="152780"/>
            <a:ext cx="8732103" cy="59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Крупные предприятия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950" y="839012"/>
            <a:ext cx="8732102" cy="5942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17" tIns="40159" rIns="80317" bIns="40159" numCol="2" rtlCol="0" anchor="ctr"/>
          <a:lstStyle/>
          <a:p>
            <a:endParaRPr lang="en-US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endParaRPr lang="ru-RU" sz="11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1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Фрито</a:t>
            </a: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Лей </a:t>
            </a:r>
            <a:r>
              <a:rPr lang="ru-RU" sz="11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Мануфактуринг</a:t>
            </a: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–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10000 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 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 -  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чипсов и сухариков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–120 </a:t>
            </a:r>
            <a:r>
              <a:rPr lang="ru-RU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тыс.тонн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готовой продукции в год.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созданных рабочих мест -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812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Филиал "Каширская ГРЭС" АО "</a:t>
            </a:r>
            <a:r>
              <a:rPr lang="ru-RU" sz="11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</a:t>
            </a:r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РАО - </a:t>
            </a:r>
            <a:r>
              <a:rPr lang="ru-RU" sz="11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Электрогенерация</a:t>
            </a:r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"» </a:t>
            </a:r>
            <a:endParaRPr lang="ru-RU" sz="11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–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5 000 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рублей  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 -   производство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электроэнергии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 –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 МВт.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готовой продукции в год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созданных  рабочих мест –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«Каширский вагоноремонтный завод «</a:t>
            </a:r>
            <a:r>
              <a:rPr lang="ru-RU" sz="11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Новотранс</a:t>
            </a: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–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2300 млн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 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 -   вспомогательная деятельность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ж.д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транспорта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 – 10800  отремонтированных вагонов;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5400 капитальных  ремонтов колесных пар в год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созданных  рабочих мест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509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ООО </a:t>
            </a: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«Каширский завод металлоконструкций»</a:t>
            </a:r>
            <a:endParaRPr lang="ru-RU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–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1 630 млн. рублей  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 -   производство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котлов и металлоконструкций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 –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тыс. тонн в год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созданных  рабочих мест –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ООО </a:t>
            </a: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«Агрокультура Групп» </a:t>
            </a:r>
            <a:endParaRPr lang="ru-RU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–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млн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 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деятельности -  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овощей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Создаваемая мощность –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тыс.тонн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созданных рабочих мест –  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C:\Users\4kc-2169\Desktop\frito_la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37292"/>
            <a:ext cx="1689065" cy="74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5" descr="C:\Users\4kc-2169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3142"/>
            <a:ext cx="1728614" cy="67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6" descr="C:\Users\4kc-2169\Desktop\скачанные файл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74" y="3212976"/>
            <a:ext cx="1728614" cy="77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3" name="Picture 7" descr="C:\Users\4kc-2169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1728614" cy="768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0" name="Picture 2" descr="C:\Users\user\Desktop\Логотипы\logo_colour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74" y="5733257"/>
            <a:ext cx="172861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956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зав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25144"/>
            <a:ext cx="496855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Безымянн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74441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496" y="3197875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</a:t>
            </a:r>
            <a:r>
              <a:rPr lang="ru-RU" sz="1400" dirty="0" smtClean="0"/>
              <a:t>адастровый </a:t>
            </a:r>
            <a:r>
              <a:rPr lang="ru-RU" sz="1400" dirty="0"/>
              <a:t>номер  </a:t>
            </a:r>
            <a:r>
              <a:rPr lang="ru-RU" sz="1400" b="1" dirty="0" smtClean="0"/>
              <a:t>50:37:0050135:1</a:t>
            </a:r>
            <a:r>
              <a:rPr lang="ru-RU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Свидетельство о муниципальной собственности – 02.10.2015 50-БА 538242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Площадь </a:t>
            </a:r>
            <a:r>
              <a:rPr lang="ru-RU" sz="1400" dirty="0"/>
              <a:t>участка – 18,0 га.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Категория </a:t>
            </a:r>
            <a:r>
              <a:rPr lang="ru-RU" sz="1400" dirty="0"/>
              <a:t>– земли промышленности.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Разрешенное </a:t>
            </a:r>
            <a:r>
              <a:rPr lang="ru-RU" sz="1400" dirty="0"/>
              <a:t>использование – для размещения иных </a:t>
            </a:r>
            <a:r>
              <a:rPr lang="ru-RU" sz="1400" dirty="0" smtClean="0"/>
              <a:t>объектов промышленности </a:t>
            </a:r>
            <a:r>
              <a:rPr lang="ru-RU" sz="1400" dirty="0"/>
              <a:t>(строительная промышленность).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35072" y="2909843"/>
            <a:ext cx="5317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Участок расположен на территории городского округа Кашира, вблизи </a:t>
            </a:r>
            <a:r>
              <a:rPr lang="ru-RU" sz="1400" dirty="0" err="1"/>
              <a:t>золошлаковых</a:t>
            </a:r>
            <a:r>
              <a:rPr lang="ru-RU" sz="1400" dirty="0"/>
              <a:t> полей филиала «Каширская ГРЭС»</a:t>
            </a:r>
            <a:r>
              <a:rPr lang="ru-RU" sz="1400" b="1" dirty="0"/>
              <a:t> </a:t>
            </a:r>
            <a:r>
              <a:rPr lang="ru-RU" sz="1400" dirty="0"/>
              <a:t>АО «</a:t>
            </a:r>
            <a:r>
              <a:rPr lang="ru-RU" sz="1400" dirty="0" err="1"/>
              <a:t>Интер</a:t>
            </a:r>
            <a:r>
              <a:rPr lang="ru-RU" sz="1400" dirty="0"/>
              <a:t> </a:t>
            </a:r>
            <a:r>
              <a:rPr lang="ru-RU" sz="1400" dirty="0" smtClean="0"/>
              <a:t>РАО </a:t>
            </a:r>
            <a:r>
              <a:rPr lang="ru-RU" sz="1400" dirty="0"/>
              <a:t>– </a:t>
            </a:r>
            <a:r>
              <a:rPr lang="ru-RU" sz="1400" dirty="0" err="1"/>
              <a:t>Электрогенерация</a:t>
            </a:r>
            <a:r>
              <a:rPr lang="ru-RU" sz="1400" dirty="0"/>
              <a:t>».</a:t>
            </a:r>
          </a:p>
          <a:p>
            <a:r>
              <a:rPr lang="ru-RU" sz="1400" dirty="0" smtClean="0"/>
              <a:t>Западная </a:t>
            </a:r>
            <a:r>
              <a:rPr lang="ru-RU" sz="1400" dirty="0"/>
              <a:t>граница проходит по пойме реки </a:t>
            </a:r>
            <a:r>
              <a:rPr lang="ru-RU" sz="1400" dirty="0" smtClean="0"/>
              <a:t>Оки.</a:t>
            </a:r>
          </a:p>
          <a:p>
            <a:r>
              <a:rPr lang="ru-RU" sz="1400" dirty="0"/>
              <a:t>Р</a:t>
            </a:r>
            <a:r>
              <a:rPr lang="ru-RU" sz="1400" dirty="0" smtClean="0"/>
              <a:t>асстояние </a:t>
            </a:r>
            <a:r>
              <a:rPr lang="ru-RU" sz="1400" dirty="0"/>
              <a:t>до железнодорожной </a:t>
            </a:r>
            <a:r>
              <a:rPr lang="ru-RU" sz="1400" dirty="0" smtClean="0"/>
              <a:t>станции </a:t>
            </a:r>
            <a:r>
              <a:rPr lang="ru-RU" sz="1400" dirty="0"/>
              <a:t>«Кашира» - 5 км.</a:t>
            </a:r>
          </a:p>
          <a:p>
            <a:r>
              <a:rPr lang="ru-RU" sz="1400" dirty="0" smtClean="0"/>
              <a:t>Расстояние </a:t>
            </a:r>
            <a:r>
              <a:rPr lang="ru-RU" sz="1400" dirty="0"/>
              <a:t>до МКАД -</a:t>
            </a:r>
            <a:r>
              <a:rPr lang="en-US" sz="1400" dirty="0"/>
              <a:t> 100</a:t>
            </a:r>
            <a:r>
              <a:rPr lang="ru-RU" sz="1400" dirty="0"/>
              <a:t> </a:t>
            </a:r>
          </a:p>
          <a:p>
            <a:r>
              <a:rPr lang="ru-RU" sz="1400" dirty="0" smtClean="0"/>
              <a:t>Расстояние </a:t>
            </a:r>
            <a:r>
              <a:rPr lang="ru-RU" sz="1400" dirty="0"/>
              <a:t>до </a:t>
            </a:r>
            <a:r>
              <a:rPr lang="ru-RU" sz="1400" dirty="0" smtClean="0"/>
              <a:t>ближайшей асфальтированной </a:t>
            </a:r>
            <a:r>
              <a:rPr lang="ru-RU" sz="1400" dirty="0"/>
              <a:t>дороги 2,5 км.</a:t>
            </a:r>
          </a:p>
          <a:p>
            <a:r>
              <a:rPr lang="ru-RU" sz="1400" dirty="0" smtClean="0"/>
              <a:t>Рельеф </a:t>
            </a:r>
            <a:r>
              <a:rPr lang="ru-RU" sz="1400" dirty="0"/>
              <a:t>данной </a:t>
            </a:r>
            <a:r>
              <a:rPr lang="ru-RU" sz="1400" dirty="0" smtClean="0"/>
              <a:t>местности равнинный</a:t>
            </a:r>
            <a:r>
              <a:rPr lang="ru-RU" sz="1400" dirty="0"/>
              <a:t>.</a:t>
            </a:r>
          </a:p>
          <a:p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50217" y="1268760"/>
            <a:ext cx="45719" cy="535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7" name="Picture 13" descr="wlakobl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84105"/>
            <a:ext cx="3744416" cy="1341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Копия Новый рисун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1"/>
            <a:ext cx="4968552" cy="164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Земельный участок для целей строительства промышленного предприятия в сфере стройиндустрии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7864" y="1268760"/>
            <a:ext cx="57961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Газоснабжение - </a:t>
            </a:r>
            <a:r>
              <a:rPr lang="ru-RU" dirty="0"/>
              <a:t>и</a:t>
            </a:r>
            <a:r>
              <a:rPr lang="ru-RU" dirty="0" smtClean="0"/>
              <a:t>сточником технологического присоединения может служить газопровод высокого давления Р = 1,2 Мпа </a:t>
            </a:r>
            <a:r>
              <a:rPr lang="en-US" dirty="0" err="1" smtClean="0"/>
              <a:t>Dy</a:t>
            </a:r>
            <a:r>
              <a:rPr lang="en-US" dirty="0" smtClean="0"/>
              <a:t> = 700</a:t>
            </a:r>
            <a:r>
              <a:rPr lang="ru-RU" dirty="0" smtClean="0"/>
              <a:t>мм ГРП </a:t>
            </a:r>
            <a:r>
              <a:rPr lang="ru-RU" dirty="0" smtClean="0"/>
              <a:t>Каширской ГРЭС, ориентировочное расстояние 1.35 км, относится к газораспределительной сети ГРС Кашира.</a:t>
            </a:r>
          </a:p>
          <a:p>
            <a:pPr algn="just"/>
            <a:r>
              <a:rPr lang="ru-RU" dirty="0" smtClean="0"/>
              <a:t>Ближайшие точки подключения к системе холодного водоснабжения (с расчетной мощностью от 50 м³/</a:t>
            </a:r>
            <a:r>
              <a:rPr lang="ru-RU" dirty="0" err="1" smtClean="0"/>
              <a:t>сут</a:t>
            </a:r>
            <a:r>
              <a:rPr lang="ru-RU" dirty="0" smtClean="0"/>
              <a:t>.).и водоотведения :</a:t>
            </a:r>
          </a:p>
          <a:p>
            <a:pPr algn="just"/>
            <a:r>
              <a:rPr lang="ru-RU" dirty="0" smtClean="0"/>
              <a:t>Водоснабжение - локальное</a:t>
            </a:r>
          </a:p>
          <a:p>
            <a:pPr algn="just"/>
            <a:r>
              <a:rPr lang="ru-RU" dirty="0" smtClean="0"/>
              <a:t>Водоотведение - локальное</a:t>
            </a:r>
          </a:p>
        </p:txBody>
      </p:sp>
      <p:pic>
        <p:nvPicPr>
          <p:cNvPr id="1027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3" y="3342109"/>
            <a:ext cx="2628901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023034" cy="214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5496" y="5120024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Обращаем Ваше внимание на то, что данная информация носит исключительно информационный характер, и не гарантирует , того, что при получении технических условий на техническое присоединение </a:t>
            </a:r>
            <a:r>
              <a:rPr lang="ru-RU" dirty="0" err="1"/>
              <a:t>энергопринимающих</a:t>
            </a:r>
            <a:r>
              <a:rPr lang="ru-RU" dirty="0"/>
              <a:t> устройств вышеуказанные данные будут актуальны.     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8928992" cy="86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Земельный участок для целей строительства промышленного предприятия в сфере стройиндустрии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3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ереработ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09634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43738" y="1484784"/>
            <a:ext cx="57241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СМЕЖНЫЕ ЗЕМЕЛЬНЫЕ УЧАСТКИ 38,0 и 40,0 га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МЕСТОПОЛОЖЕНИЕ ЗЕМЕЛЬНЫХ УЧАСТКОВ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4" y="4944070"/>
            <a:ext cx="576063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Участки расположены на 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территории городского округа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Кашира, на 99-м км трассы М-4</a:t>
            </a:r>
            <a:r>
              <a:rPr lang="ru-RU" alt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«Дон», вблизи деревни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Корыстово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 Расстояние до железнодорожной станции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«Ожерелье» 12 км.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3. Расстояние до МКАД 99 км.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4. Рельеф на данном участке местности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равнинный.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корыстово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944070"/>
            <a:ext cx="3096344" cy="181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429475" y="2007998"/>
            <a:ext cx="553501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Кадастровые номера  50:37:0020216:85 – 38,0 га, 50:37:0020216:84 – 40,0 га</a:t>
            </a:r>
            <a:endParaRPr lang="ru-RU" altLang="ru-RU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Разрешенное </a:t>
            </a:r>
            <a:r>
              <a:rPr lang="ru-RU" alt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– для производственной </a:t>
            </a:r>
            <a:r>
              <a:rPr lang="ru-RU" alt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деятельности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Категория </a:t>
            </a:r>
            <a:r>
              <a:rPr lang="ru-RU" alt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 земли промышленности, энергетики и т.д.</a:t>
            </a:r>
            <a:endParaRPr lang="ru-RU" alt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Под размещение предприятий перерабатывающей </a:t>
            </a:r>
            <a:r>
              <a:rPr lang="ru-RU" alt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промышленности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Размещение индустриального парка          </a:t>
            </a:r>
            <a:endParaRPr lang="ru-RU" altLang="ru-RU" sz="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-2052736" y="5852011"/>
            <a:ext cx="2423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524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 descr="vid_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092218" cy="1530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8874" y="188640"/>
            <a:ext cx="89289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Земельные участки для целей строительства промышленного предприятия в сфере перерабатывающей промышленности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00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776</TotalTime>
  <Words>1635</Words>
  <Application>Microsoft Office PowerPoint</Application>
  <PresentationFormat>Экран (4:3)</PresentationFormat>
  <Paragraphs>209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Земельный участок для целей строительства   логистического комплекса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APuzryakov</dc:creator>
  <cp:lastModifiedBy>user</cp:lastModifiedBy>
  <cp:revision>37</cp:revision>
  <cp:lastPrinted>2016-08-29T09:18:10Z</cp:lastPrinted>
  <dcterms:created xsi:type="dcterms:W3CDTF">2016-08-19T12:49:14Z</dcterms:created>
  <dcterms:modified xsi:type="dcterms:W3CDTF">2016-08-29T12:56:38Z</dcterms:modified>
</cp:coreProperties>
</file>